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9" r:id="rId3"/>
    <p:sldId id="290" r:id="rId4"/>
    <p:sldId id="291" r:id="rId5"/>
    <p:sldId id="298" r:id="rId6"/>
    <p:sldId id="308" r:id="rId7"/>
    <p:sldId id="303" r:id="rId8"/>
    <p:sldId id="305" r:id="rId9"/>
    <p:sldId id="302" r:id="rId10"/>
    <p:sldId id="300" r:id="rId11"/>
    <p:sldId id="292" r:id="rId12"/>
    <p:sldId id="299" r:id="rId13"/>
    <p:sldId id="297" r:id="rId14"/>
    <p:sldId id="293" r:id="rId15"/>
    <p:sldId id="294" r:id="rId16"/>
    <p:sldId id="295" r:id="rId17"/>
    <p:sldId id="296" r:id="rId18"/>
    <p:sldId id="304" r:id="rId19"/>
    <p:sldId id="309" r:id="rId20"/>
    <p:sldId id="310" r:id="rId21"/>
    <p:sldId id="307" r:id="rId22"/>
    <p:sldId id="30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2"/>
    <p:restoredTop sz="94640"/>
  </p:normalViewPr>
  <p:slideViewPr>
    <p:cSldViewPr snapToGrid="0" snapToObjects="1">
      <p:cViewPr>
        <p:scale>
          <a:sx n="89" d="100"/>
          <a:sy n="89" d="100"/>
        </p:scale>
        <p:origin x="1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8783" y="6385242"/>
            <a:ext cx="255017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angogo"/>
          <p:cNvSpPr txBox="1"/>
          <p:nvPr/>
        </p:nvSpPr>
        <p:spPr>
          <a:xfrm>
            <a:off x="838333" y="6515082"/>
            <a:ext cx="924129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lvl1pPr>
          </a:lstStyle>
          <a:p>
            <a:r>
              <a:t>Langogo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8783" y="6385242"/>
            <a:ext cx="255017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8783" y="6385242"/>
            <a:ext cx="255017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8783" y="6385242"/>
            <a:ext cx="255017" cy="3073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文本"/>
          <p:cNvSpPr txBox="1">
            <a:spLocks noGrp="1"/>
          </p:cNvSpPr>
          <p:nvPr>
            <p:ph type="title"/>
          </p:nvPr>
        </p:nvSpPr>
        <p:spPr>
          <a:xfrm>
            <a:off x="9086377" y="-2045796"/>
            <a:ext cx="10515601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PingFang SC Thin"/>
          <a:ea typeface="PingFang SC Thin"/>
          <a:cs typeface="PingFang SC Thin"/>
          <a:sym typeface="PingFang SC Thi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ingFang SC Thi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ingFang SC Thi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ingFang SC Thi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ingFang SC Thi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ingFang SC Thi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ingFang SC Thi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ingFang SC Thi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ingFang SC Thi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ingFang SC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矩形"/>
          <p:cNvSpPr/>
          <p:nvPr/>
        </p:nvSpPr>
        <p:spPr>
          <a:xfrm>
            <a:off x="756680" y="-3163"/>
            <a:ext cx="937945" cy="88458"/>
          </a:xfrm>
          <a:prstGeom prst="rect">
            <a:avLst/>
          </a:prstGeom>
          <a:solidFill>
            <a:srgbClr val="1C4E8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矩形"/>
          <p:cNvSpPr/>
          <p:nvPr/>
        </p:nvSpPr>
        <p:spPr>
          <a:xfrm>
            <a:off x="1693528" y="-3163"/>
            <a:ext cx="942071" cy="88458"/>
          </a:xfrm>
          <a:prstGeom prst="rect">
            <a:avLst/>
          </a:prstGeom>
          <a:solidFill>
            <a:srgbClr val="EAC44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PIE Chart type 1"/>
          <p:cNvSpPr txBox="1"/>
          <p:nvPr/>
        </p:nvSpPr>
        <p:spPr>
          <a:xfrm>
            <a:off x="582948" y="209662"/>
            <a:ext cx="5931456" cy="428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457200">
              <a:defRPr sz="2000">
                <a:solidFill>
                  <a:srgbClr val="3A5063"/>
                </a:solidFill>
                <a:uFill>
                  <a:solidFill>
                    <a:srgbClr val="3A5063"/>
                  </a:solidFill>
                </a:u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r>
              <a:t>PIE Chart type 1</a:t>
            </a:r>
          </a:p>
        </p:txBody>
      </p:sp>
      <p:sp>
        <p:nvSpPr>
          <p:cNvPr id="117" name="矩形"/>
          <p:cNvSpPr/>
          <p:nvPr/>
        </p:nvSpPr>
        <p:spPr>
          <a:xfrm>
            <a:off x="756680" y="6332569"/>
            <a:ext cx="1087435" cy="547957"/>
          </a:xfrm>
          <a:prstGeom prst="rect">
            <a:avLst/>
          </a:prstGeom>
          <a:solidFill>
            <a:srgbClr val="1C4E8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Langogo"/>
          <p:cNvSpPr txBox="1"/>
          <p:nvPr/>
        </p:nvSpPr>
        <p:spPr>
          <a:xfrm>
            <a:off x="838333" y="6515082"/>
            <a:ext cx="924129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lvl1pPr>
          </a:lstStyle>
          <a:p>
            <a:r>
              <a:t>Langogo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5"/>
          <a:stretch/>
        </p:blipFill>
        <p:spPr>
          <a:xfrm>
            <a:off x="-6438" y="-3164"/>
            <a:ext cx="12364960" cy="6907197"/>
          </a:xfrm>
          <a:prstGeom prst="rect">
            <a:avLst/>
          </a:prstGeom>
        </p:spPr>
      </p:pic>
      <p:sp>
        <p:nvSpPr>
          <p:cNvPr id="50" name="矩形"/>
          <p:cNvSpPr/>
          <p:nvPr/>
        </p:nvSpPr>
        <p:spPr>
          <a:xfrm>
            <a:off x="-6438" y="0"/>
            <a:ext cx="12346800" cy="5301792"/>
          </a:xfrm>
          <a:prstGeom prst="rect">
            <a:avLst/>
          </a:prstGeom>
          <a:solidFill>
            <a:srgbClr val="000000">
              <a:alpha val="4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全球第一台3合1即时翻译机"/>
          <p:cNvSpPr txBox="1"/>
          <p:nvPr/>
        </p:nvSpPr>
        <p:spPr>
          <a:xfrm>
            <a:off x="870234" y="2384831"/>
            <a:ext cx="614016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4000" b="1" dirty="0" smtClean="0"/>
              <a:t>开会更清晰，纪要不操心</a:t>
            </a:r>
            <a:endParaRPr sz="4000" b="1" dirty="0"/>
          </a:p>
        </p:txBody>
      </p:sp>
      <p:sp>
        <p:nvSpPr>
          <p:cNvPr id="54" name="Langogo Genesis"/>
          <p:cNvSpPr txBox="1"/>
          <p:nvPr/>
        </p:nvSpPr>
        <p:spPr>
          <a:xfrm>
            <a:off x="870234" y="921614"/>
            <a:ext cx="4263143" cy="1338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3000">
                <a:solidFill>
                  <a:srgbClr val="FFFFFF"/>
                </a:solidFill>
                <a:latin typeface="Neo Sans Std Medium"/>
                <a:ea typeface="Neo Sans Std Medium"/>
                <a:cs typeface="Neo Sans Std Medium"/>
                <a:sym typeface="Neo Sans Std Medium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dirty="0" smtClean="0"/>
              <a:t>小问智能会议宝</a:t>
            </a:r>
            <a:endParaRPr lang="en-US" altLang="zh-CN" dirty="0" smtClean="0"/>
          </a:p>
          <a:p>
            <a:pPr algn="l">
              <a:lnSpc>
                <a:spcPct val="150000"/>
              </a:lnSpc>
            </a:pPr>
            <a:r>
              <a:rPr lang="zh-CN" altLang="en-US" sz="2400" b="1" dirty="0" smtClean="0"/>
              <a:t>你的随身“八爪鱼”</a:t>
            </a:r>
            <a:endParaRPr sz="2400" b="1" dirty="0"/>
          </a:p>
        </p:txBody>
      </p:sp>
      <p:grpSp>
        <p:nvGrpSpPr>
          <p:cNvPr id="55" name="成组"/>
          <p:cNvGrpSpPr/>
          <p:nvPr/>
        </p:nvGrpSpPr>
        <p:grpSpPr>
          <a:xfrm>
            <a:off x="766553" y="3394683"/>
            <a:ext cx="1323437" cy="1287420"/>
            <a:chOff x="-103681" y="0"/>
            <a:chExt cx="1323436" cy="1287419"/>
          </a:xfrm>
        </p:grpSpPr>
        <p:sp>
          <p:nvSpPr>
            <p:cNvPr id="65" name="圆形"/>
            <p:cNvSpPr/>
            <p:nvPr/>
          </p:nvSpPr>
          <p:spPr>
            <a:xfrm>
              <a:off x="140042" y="0"/>
              <a:ext cx="835992" cy="835992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6" name="AI智能翻译"/>
            <p:cNvSpPr txBox="1"/>
            <p:nvPr/>
          </p:nvSpPr>
          <p:spPr>
            <a:xfrm>
              <a:off x="-103681" y="948867"/>
              <a:ext cx="1323436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 b="1">
                  <a:solidFill>
                    <a:srgbClr val="FFFFFF"/>
                  </a:solidFill>
                  <a:latin typeface="Neo Sans Std"/>
                  <a:ea typeface="Neo Sans Std"/>
                  <a:cs typeface="Neo Sans Std"/>
                  <a:sym typeface="Neo Sans Std"/>
                </a:defRPr>
              </a:lvl1pPr>
            </a:lstStyle>
            <a:p>
              <a:r>
                <a:rPr lang="zh-CN" altLang="en-US" dirty="0" smtClean="0"/>
                <a:t>高清会议通话</a:t>
              </a:r>
              <a:endParaRPr dirty="0"/>
            </a:p>
          </p:txBody>
        </p:sp>
      </p:grpSp>
      <p:grpSp>
        <p:nvGrpSpPr>
          <p:cNvPr id="56" name="成组"/>
          <p:cNvGrpSpPr/>
          <p:nvPr/>
        </p:nvGrpSpPr>
        <p:grpSpPr>
          <a:xfrm>
            <a:off x="2660604" y="3398558"/>
            <a:ext cx="913068" cy="1272689"/>
            <a:chOff x="211655" y="0"/>
            <a:chExt cx="913067" cy="1272687"/>
          </a:xfrm>
        </p:grpSpPr>
        <p:sp>
          <p:nvSpPr>
            <p:cNvPr id="63" name="圆形"/>
            <p:cNvSpPr/>
            <p:nvPr/>
          </p:nvSpPr>
          <p:spPr>
            <a:xfrm>
              <a:off x="248754" y="0"/>
              <a:ext cx="835992" cy="835992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" name="全球随身WiFi"/>
            <p:cNvSpPr txBox="1"/>
            <p:nvPr/>
          </p:nvSpPr>
          <p:spPr>
            <a:xfrm>
              <a:off x="211655" y="934136"/>
              <a:ext cx="913067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 b="1">
                  <a:solidFill>
                    <a:srgbClr val="FFFFFF"/>
                  </a:solidFill>
                  <a:latin typeface="Neo Sans Std"/>
                  <a:ea typeface="Neo Sans Std"/>
                  <a:cs typeface="Neo Sans Std"/>
                  <a:sym typeface="Neo Sans Std"/>
                </a:defRPr>
              </a:lvl1pPr>
            </a:lstStyle>
            <a:p>
              <a:r>
                <a:rPr lang="zh-CN" altLang="en-US" dirty="0" smtClean="0"/>
                <a:t>录音转写</a:t>
              </a:r>
              <a:endParaRPr dirty="0"/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116" y="3458741"/>
            <a:ext cx="649166" cy="649166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39" y="3478879"/>
            <a:ext cx="618793" cy="618793"/>
          </a:xfrm>
          <a:prstGeom prst="rect">
            <a:avLst/>
          </a:prstGeom>
        </p:spPr>
      </p:pic>
      <p:grpSp>
        <p:nvGrpSpPr>
          <p:cNvPr id="9" name="组 8"/>
          <p:cNvGrpSpPr/>
          <p:nvPr/>
        </p:nvGrpSpPr>
        <p:grpSpPr>
          <a:xfrm>
            <a:off x="4253828" y="3394683"/>
            <a:ext cx="1115047" cy="1286654"/>
            <a:chOff x="4253828" y="3394683"/>
            <a:chExt cx="1115047" cy="1286654"/>
          </a:xfrm>
        </p:grpSpPr>
        <p:grpSp>
          <p:nvGrpSpPr>
            <p:cNvPr id="57" name="成组"/>
            <p:cNvGrpSpPr/>
            <p:nvPr/>
          </p:nvGrpSpPr>
          <p:grpSpPr>
            <a:xfrm>
              <a:off x="4253828" y="3394683"/>
              <a:ext cx="1115047" cy="1286654"/>
              <a:chOff x="8740" y="0"/>
              <a:chExt cx="1115046" cy="1286652"/>
            </a:xfrm>
          </p:grpSpPr>
          <p:sp>
            <p:nvSpPr>
              <p:cNvPr id="61" name="圆形"/>
              <p:cNvSpPr/>
              <p:nvPr/>
            </p:nvSpPr>
            <p:spPr>
              <a:xfrm>
                <a:off x="140042" y="0"/>
                <a:ext cx="835992" cy="835992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2" name="AI出行助理"/>
              <p:cNvSpPr txBox="1"/>
              <p:nvPr/>
            </p:nvSpPr>
            <p:spPr>
              <a:xfrm>
                <a:off x="8740" y="948101"/>
                <a:ext cx="1115046" cy="3385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600" b="1">
                    <a:solidFill>
                      <a:srgbClr val="FFFFFF"/>
                    </a:solidFill>
                    <a:latin typeface="Neo Sans Std"/>
                    <a:ea typeface="Neo Sans Std"/>
                    <a:cs typeface="Neo Sans Std"/>
                    <a:sym typeface="Neo Sans Std"/>
                  </a:defRPr>
                </a:lvl1pPr>
              </a:lstStyle>
              <a:p>
                <a:r>
                  <a:rPr lang="en-US" altLang="zh-CN" dirty="0" smtClean="0"/>
                  <a:t>AI</a:t>
                </a:r>
                <a:r>
                  <a:rPr lang="zh-CN" altLang="en-US" dirty="0" smtClean="0"/>
                  <a:t>智能摘要</a:t>
                </a:r>
                <a:endParaRPr dirty="0"/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564" y="3444985"/>
              <a:ext cx="683065" cy="683065"/>
            </a:xfrm>
            <a:prstGeom prst="rect">
              <a:avLst/>
            </a:prstGeom>
          </p:spPr>
        </p:pic>
      </p:grpSp>
      <p:sp>
        <p:nvSpPr>
          <p:cNvPr id="67" name="矩形"/>
          <p:cNvSpPr/>
          <p:nvPr/>
        </p:nvSpPr>
        <p:spPr>
          <a:xfrm>
            <a:off x="-6438" y="5228646"/>
            <a:ext cx="12364960" cy="16753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154" y="5318507"/>
            <a:ext cx="3873776" cy="14956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全球第一台3合1即时翻译机"/>
          <p:cNvSpPr txBox="1"/>
          <p:nvPr/>
        </p:nvSpPr>
        <p:spPr>
          <a:xfrm>
            <a:off x="432912" y="251230"/>
            <a:ext cx="741237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即插即用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432911" y="1086968"/>
            <a:ext cx="6372821" cy="4995780"/>
            <a:chOff x="432912" y="1669773"/>
            <a:chExt cx="5494130" cy="430695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39" r="13221" b="24058"/>
            <a:stretch/>
          </p:blipFill>
          <p:spPr>
            <a:xfrm>
              <a:off x="432912" y="1669773"/>
              <a:ext cx="5494130" cy="4306957"/>
            </a:xfrm>
            <a:prstGeom prst="rect">
              <a:avLst/>
            </a:prstGeom>
          </p:spPr>
        </p:pic>
        <p:sp>
          <p:nvSpPr>
            <p:cNvPr id="5" name="矩形"/>
            <p:cNvSpPr/>
            <p:nvPr/>
          </p:nvSpPr>
          <p:spPr>
            <a:xfrm>
              <a:off x="432912" y="1669773"/>
              <a:ext cx="5494130" cy="4306957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970643" y="1086968"/>
            <a:ext cx="4704522" cy="400110"/>
          </a:xfrm>
          <a:prstGeom prst="rect">
            <a:avLst/>
          </a:prstGeom>
          <a:solidFill>
            <a:srgbClr val="45A3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无需安装</a:t>
            </a:r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驱动，快速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进入会议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76660" y="1595895"/>
            <a:ext cx="45985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问会议宝无需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安装驱动，即插即用，只需通过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线即可立马使得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端会议软件切换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到小问会议宝进行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通话，操作简单。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问会议宝也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 和 蓝牙连接手机，使得手机能够马上进入会议。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即插即用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1614" y="3417792"/>
            <a:ext cx="1733551" cy="305920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433927" y="6476999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演示视频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11795638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" y="1170"/>
            <a:ext cx="12192001" cy="6858000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5" y="2403193"/>
            <a:ext cx="9488557" cy="4251475"/>
          </a:xfrm>
          <a:prstGeom prst="rect">
            <a:avLst/>
          </a:prstGeom>
        </p:spPr>
      </p:pic>
      <p:sp>
        <p:nvSpPr>
          <p:cNvPr id="18" name="矩形"/>
          <p:cNvSpPr/>
          <p:nvPr/>
        </p:nvSpPr>
        <p:spPr>
          <a:xfrm>
            <a:off x="-1" y="2038"/>
            <a:ext cx="12192000" cy="19083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全球第一台3合1即时翻译机"/>
          <p:cNvSpPr txBox="1"/>
          <p:nvPr/>
        </p:nvSpPr>
        <p:spPr>
          <a:xfrm>
            <a:off x="504685" y="263921"/>
            <a:ext cx="958794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3200" b="1" dirty="0">
                <a:solidFill>
                  <a:srgbClr val="45A3EA"/>
                </a:solidFill>
                <a:latin typeface="Neo Sans Std"/>
                <a:ea typeface="Neo Sans Std"/>
                <a:cs typeface="Neo Sans Std"/>
              </a:rPr>
              <a:t>通话录音，现场会议，简单高效，会议记录一步到位</a:t>
            </a:r>
          </a:p>
        </p:txBody>
      </p:sp>
      <p:sp>
        <p:nvSpPr>
          <p:cNvPr id="20" name="全球第一台3合1即时翻译机"/>
          <p:cNvSpPr txBox="1"/>
          <p:nvPr/>
        </p:nvSpPr>
        <p:spPr>
          <a:xfrm>
            <a:off x="504685" y="990574"/>
            <a:ext cx="11182628" cy="458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不管是网络通话，电信通话，还是现场会议，只要拨动录音键，双方通话录音自动储存，再也不怕电话会议来不及记录内容，错失重要商机</a:t>
            </a:r>
          </a:p>
        </p:txBody>
      </p:sp>
      <p:sp>
        <p:nvSpPr>
          <p:cNvPr id="22" name="矩形 21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379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全球第一台3合1即时翻译机"/>
          <p:cNvSpPr txBox="1"/>
          <p:nvPr/>
        </p:nvSpPr>
        <p:spPr>
          <a:xfrm>
            <a:off x="432912" y="251230"/>
            <a:ext cx="741237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设备大存储 </a:t>
            </a:r>
            <a:r>
              <a:rPr lang="en-US" altLang="zh-CN" sz="3200" b="1" dirty="0" smtClean="0">
                <a:solidFill>
                  <a:srgbClr val="45A3EA"/>
                </a:solidFill>
              </a:rPr>
              <a:t>+</a:t>
            </a:r>
            <a:r>
              <a:rPr lang="zh-CN" altLang="en-US" sz="3200" b="1" dirty="0" smtClean="0">
                <a:solidFill>
                  <a:srgbClr val="45A3EA"/>
                </a:solidFill>
              </a:rPr>
              <a:t> 个人私有云存储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525678" y="1086968"/>
            <a:ext cx="5009894" cy="5426766"/>
            <a:chOff x="1166191" y="1087773"/>
            <a:chExt cx="5009894" cy="542676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191" y="1087774"/>
              <a:ext cx="5009894" cy="5426765"/>
            </a:xfrm>
            <a:prstGeom prst="rect">
              <a:avLst/>
            </a:prstGeom>
          </p:spPr>
        </p:pic>
        <p:sp>
          <p:nvSpPr>
            <p:cNvPr id="5" name="矩形"/>
            <p:cNvSpPr/>
            <p:nvPr/>
          </p:nvSpPr>
          <p:spPr>
            <a:xfrm>
              <a:off x="1166191" y="1087773"/>
              <a:ext cx="5009894" cy="5426765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5923722" y="1086968"/>
            <a:ext cx="5764695" cy="400110"/>
          </a:xfrm>
          <a:prstGeom prst="rect">
            <a:avLst/>
          </a:prstGeom>
          <a:solidFill>
            <a:srgbClr val="45A3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超大容量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多端同步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|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方便</a:t>
            </a:r>
            <a:r>
              <a:rPr lang="zh-CN" altLang="en-US" sz="2000" b="1" dirty="0">
                <a:solidFill>
                  <a:schemeClr val="bg1"/>
                </a:solidFill>
              </a:rPr>
              <a:t>追溯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23722" y="2062207"/>
            <a:ext cx="576469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问会议宝给予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每个用户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云端存储空间，实现云端保存，帮助用户储存过往音频，便于追溯。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结合云端私有盘，可以大量帮助用户保存录音文件，不怕遗失重要会谈内容。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设备端可以保存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小时录音音频文件，结合云盘，可以保存用户近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小时录音音频文件。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5332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全球第一台3合1即时翻译机"/>
          <p:cNvSpPr txBox="1"/>
          <p:nvPr/>
        </p:nvSpPr>
        <p:spPr>
          <a:xfrm>
            <a:off x="432912" y="251230"/>
            <a:ext cx="741237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en-US" altLang="zh-CN" sz="3200" b="1" dirty="0" smtClean="0">
                <a:solidFill>
                  <a:srgbClr val="45A3EA"/>
                </a:solidFill>
              </a:rPr>
              <a:t>NMT</a:t>
            </a:r>
            <a:r>
              <a:rPr lang="zh-CN" altLang="en-US" sz="3200" b="1" dirty="0" smtClean="0">
                <a:solidFill>
                  <a:srgbClr val="45A3EA"/>
                </a:solidFill>
              </a:rPr>
              <a:t>神经网络 </a:t>
            </a:r>
            <a:r>
              <a:rPr lang="en-US" altLang="zh-CN" sz="3200" b="1" dirty="0" smtClean="0">
                <a:solidFill>
                  <a:srgbClr val="45A3EA"/>
                </a:solidFill>
              </a:rPr>
              <a:t>AI</a:t>
            </a:r>
            <a:r>
              <a:rPr lang="zh-CN" altLang="en-US" sz="3200" b="1" dirty="0" smtClean="0">
                <a:solidFill>
                  <a:srgbClr val="45A3EA"/>
                </a:solidFill>
              </a:rPr>
              <a:t>智能转写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" y="1086968"/>
            <a:ext cx="7007087" cy="4578336"/>
          </a:xfrm>
          <a:prstGeom prst="rect">
            <a:avLst/>
          </a:prstGeom>
        </p:spPr>
      </p:pic>
      <p:sp>
        <p:nvSpPr>
          <p:cNvPr id="5" name="矩形"/>
          <p:cNvSpPr/>
          <p:nvPr/>
        </p:nvSpPr>
        <p:spPr>
          <a:xfrm>
            <a:off x="331304" y="1086968"/>
            <a:ext cx="7007086" cy="5340336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文本框 5"/>
          <p:cNvSpPr txBox="1"/>
          <p:nvPr/>
        </p:nvSpPr>
        <p:spPr>
          <a:xfrm>
            <a:off x="7487478" y="1086968"/>
            <a:ext cx="4426226" cy="400110"/>
          </a:xfrm>
          <a:prstGeom prst="rect">
            <a:avLst/>
          </a:prstGeom>
          <a:solidFill>
            <a:srgbClr val="45A3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知音知意  更知心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87478" y="1770659"/>
            <a:ext cx="44262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搭载出门问问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NMT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 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智能录音转写引擎。录音转文字，常规场景下准确率高达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98%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后续出门问问将结合垂直行业词汇，打造垂直行业专属引擎，添加建筑类、医用类、法律类等各个行业领域词汇。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7680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全球第一台3合1即时翻译机"/>
          <p:cNvSpPr txBox="1"/>
          <p:nvPr/>
        </p:nvSpPr>
        <p:spPr>
          <a:xfrm>
            <a:off x="432912" y="251230"/>
            <a:ext cx="938694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en-US" altLang="zh-CN" sz="3200" b="1" dirty="0" err="1" smtClean="0">
                <a:solidFill>
                  <a:srgbClr val="45A3EA"/>
                </a:solidFill>
              </a:rPr>
              <a:t>WiFi</a:t>
            </a:r>
            <a:r>
              <a:rPr lang="zh-CN" altLang="en-US" sz="3200" b="1" dirty="0" smtClean="0">
                <a:solidFill>
                  <a:srgbClr val="45A3EA"/>
                </a:solidFill>
              </a:rPr>
              <a:t>联网和直连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 8"/>
          <p:cNvGrpSpPr/>
          <p:nvPr/>
        </p:nvGrpSpPr>
        <p:grpSpPr>
          <a:xfrm>
            <a:off x="5950226" y="1369115"/>
            <a:ext cx="5751444" cy="4256433"/>
            <a:chOff x="4850296" y="1130576"/>
            <a:chExt cx="5751444" cy="425643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7" r="21016"/>
            <a:stretch/>
          </p:blipFill>
          <p:spPr>
            <a:xfrm>
              <a:off x="4850296" y="1130576"/>
              <a:ext cx="5751444" cy="4256432"/>
            </a:xfrm>
            <a:prstGeom prst="rect">
              <a:avLst/>
            </a:prstGeom>
          </p:spPr>
        </p:pic>
        <p:sp>
          <p:nvSpPr>
            <p:cNvPr id="8" name="矩形"/>
            <p:cNvSpPr/>
            <p:nvPr/>
          </p:nvSpPr>
          <p:spPr>
            <a:xfrm>
              <a:off x="4850296" y="1130577"/>
              <a:ext cx="5751444" cy="4256432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2912" y="2053782"/>
            <a:ext cx="51992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问会议宝支持</a:t>
            </a:r>
            <a:r>
              <a:rPr lang="en-US" altLang="zh-CN" sz="1400" dirty="0" err="1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配网 和 </a:t>
            </a:r>
            <a:r>
              <a:rPr lang="en-US" altLang="zh-CN" sz="1400" dirty="0" err="1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直连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，小问会议宝能够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在联网条件下录音并及时上传到个人云盘，省时省心。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也可以在完美不联网的条件下完成录音，在会后再将录音文件通过</a:t>
            </a:r>
            <a:r>
              <a:rPr lang="en-US" altLang="zh-CN" sz="1400" dirty="0" err="1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直连同步给手机，随后在手机上完成录音转写成文字。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9784" y="1369115"/>
            <a:ext cx="4406602" cy="400110"/>
          </a:xfrm>
          <a:prstGeom prst="rect">
            <a:avLst/>
          </a:prstGeom>
          <a:solidFill>
            <a:srgbClr val="45A3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支持“在线”“离线”双模式使用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07936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全球第一台3合1即时翻译机"/>
          <p:cNvSpPr txBox="1"/>
          <p:nvPr/>
        </p:nvSpPr>
        <p:spPr>
          <a:xfrm>
            <a:off x="432912" y="251230"/>
            <a:ext cx="938694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en-US" altLang="zh-CN" sz="3200" b="1" dirty="0" smtClean="0">
                <a:solidFill>
                  <a:srgbClr val="45A3EA"/>
                </a:solidFill>
              </a:rPr>
              <a:t>AI</a:t>
            </a:r>
            <a:r>
              <a:rPr lang="zh-CN" altLang="en-US" sz="3200" b="1" dirty="0" smtClean="0">
                <a:solidFill>
                  <a:srgbClr val="45A3EA"/>
                </a:solidFill>
              </a:rPr>
              <a:t>黑科技 自动区分会议说话人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2409" r="4056" b="4686"/>
          <a:stretch/>
        </p:blipFill>
        <p:spPr>
          <a:xfrm>
            <a:off x="1563758" y="1561768"/>
            <a:ext cx="9422296" cy="5296232"/>
          </a:xfrm>
          <a:prstGeom prst="rect">
            <a:avLst/>
          </a:prstGeom>
        </p:spPr>
      </p:pic>
      <p:sp>
        <p:nvSpPr>
          <p:cNvPr id="6" name="矩形"/>
          <p:cNvSpPr/>
          <p:nvPr/>
        </p:nvSpPr>
        <p:spPr>
          <a:xfrm>
            <a:off x="0" y="1561768"/>
            <a:ext cx="12192000" cy="5296232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全球第一台3合1即时翻译机"/>
          <p:cNvSpPr txBox="1"/>
          <p:nvPr/>
        </p:nvSpPr>
        <p:spPr>
          <a:xfrm>
            <a:off x="504685" y="990574"/>
            <a:ext cx="11182628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小问会议宝能够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区分电话两头音频，并且通过问问“人声分离”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算法，能够在一场会议当中的音频区分各个人、各个角色说了什么。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67935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全球第一台3合1即时翻译机"/>
          <p:cNvSpPr txBox="1"/>
          <p:nvPr/>
        </p:nvSpPr>
        <p:spPr>
          <a:xfrm>
            <a:off x="432912" y="251230"/>
            <a:ext cx="938694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在线云端编辑，一键对外分享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全球第一台3合1即时翻译机"/>
          <p:cNvSpPr txBox="1"/>
          <p:nvPr/>
        </p:nvSpPr>
        <p:spPr>
          <a:xfrm>
            <a:off x="310726" y="836005"/>
            <a:ext cx="11182628" cy="88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云端网址 </a:t>
            </a:r>
            <a:r>
              <a:rPr lang="en-US" altLang="zh-CN" sz="1400" u="sng" dirty="0" err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rec.mobvoi.com</a:t>
            </a:r>
            <a:endParaRPr lang="en-US" altLang="zh-CN" sz="1400" u="sng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问会议宝可以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在云端编辑转写内容，随后通过分享到印象笔记、微信社交平台，以及邮箱分享给其他同事。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542" y="1887253"/>
            <a:ext cx="3431209" cy="18859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887253"/>
            <a:ext cx="3685816" cy="18859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3935359"/>
            <a:ext cx="3655343" cy="19931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751" y="1887255"/>
            <a:ext cx="2103494" cy="4552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845" y="1887253"/>
            <a:ext cx="2103495" cy="45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008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全球第一台3合1即时翻译机"/>
          <p:cNvSpPr txBox="1"/>
          <p:nvPr/>
        </p:nvSpPr>
        <p:spPr>
          <a:xfrm>
            <a:off x="432912" y="251230"/>
            <a:ext cx="938694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en-US" altLang="zh-CN" sz="3200" b="1" dirty="0" smtClean="0">
                <a:solidFill>
                  <a:srgbClr val="45A3EA"/>
                </a:solidFill>
              </a:rPr>
              <a:t>NLP</a:t>
            </a:r>
            <a:r>
              <a:rPr lang="zh-CN" altLang="en-US" sz="3200" b="1" dirty="0" smtClean="0">
                <a:solidFill>
                  <a:srgbClr val="45A3EA"/>
                </a:solidFill>
              </a:rPr>
              <a:t>自然语义理解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89306" y="1270474"/>
            <a:ext cx="5575379" cy="400109"/>
          </a:xfrm>
          <a:prstGeom prst="rect">
            <a:avLst/>
          </a:prstGeom>
          <a:solidFill>
            <a:srgbClr val="45A3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</a:rPr>
              <a:t>摘要生成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|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关键词提取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|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智能搜索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89307" y="2105053"/>
            <a:ext cx="55753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小问智能会议宝 结合问问世界领先的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NMT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自然语义理解算法，实现自然分段，将会议内容分段展示，避免杂乱无章。且每段会议内容可以智能生成摘要，生成对应关键词，帮忙用户快速定位回溯以往开会内容。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最后小问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智能能够让用户通过搜索检索到所需内容，十分方便。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55" y="1270474"/>
            <a:ext cx="2310288" cy="50000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816" y="1270474"/>
            <a:ext cx="2307984" cy="4995058"/>
          </a:xfrm>
          <a:prstGeom prst="rect">
            <a:avLst/>
          </a:prstGeom>
        </p:spPr>
      </p:pic>
      <p:sp>
        <p:nvSpPr>
          <p:cNvPr id="10" name="矩形"/>
          <p:cNvSpPr/>
          <p:nvPr/>
        </p:nvSpPr>
        <p:spPr>
          <a:xfrm>
            <a:off x="537172" y="1270475"/>
            <a:ext cx="4720627" cy="4995058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17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全球第一台3合1即时翻译机"/>
          <p:cNvSpPr txBox="1"/>
          <p:nvPr/>
        </p:nvSpPr>
        <p:spPr>
          <a:xfrm>
            <a:off x="432912" y="251230"/>
            <a:ext cx="938694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硬件产品</a:t>
            </a:r>
            <a:r>
              <a:rPr lang="en-US" altLang="zh-CN" sz="3200" b="1" dirty="0" smtClean="0">
                <a:solidFill>
                  <a:srgbClr val="45A3EA"/>
                </a:solidFill>
              </a:rPr>
              <a:t>spec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591437"/>
              </p:ext>
            </p:extLst>
          </p:nvPr>
        </p:nvGraphicFramePr>
        <p:xfrm>
          <a:off x="432912" y="1395413"/>
          <a:ext cx="7866771" cy="416855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95851"/>
                <a:gridCol w="1471612"/>
                <a:gridCol w="3243263"/>
                <a:gridCol w="2056045"/>
              </a:tblGrid>
              <a:tr h="27126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产品概述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能通过蓝牙连接手机进行多人会议的扩音和拾音，并将音频转换为文字会议纪要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122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产品外观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待定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093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尺寸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主机尺寸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mr-IN" sz="900" u="none" strike="noStrike">
                          <a:effectLst/>
                        </a:rPr>
                        <a:t>长    102.2   × 宽 102.2   × 高28.6    毫米</a:t>
                      </a:r>
                      <a:endParaRPr lang="mr-IN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加上脚垫 </a:t>
                      </a:r>
                      <a:r>
                        <a:rPr lang="en-US" altLang="zh-CN" sz="900" u="none" strike="noStrike">
                          <a:effectLst/>
                        </a:rPr>
                        <a:t>33mm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</a:tr>
              <a:tr h="200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彩盒尺寸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（待定）</a:t>
                      </a:r>
                      <a:endParaRPr lang="zh-CN" altLang="en-US" sz="900" b="0" i="0" u="none" strike="noStrike">
                        <a:solidFill>
                          <a:srgbClr val="F79646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</a:tr>
              <a:tr h="200939">
                <a:tc rowSpan="3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容量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3.7V ，5000mAh （待定）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</a:tr>
              <a:tr h="5355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续航时间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连续会议</a:t>
                      </a:r>
                      <a:r>
                        <a:rPr lang="en-US" altLang="zh-CN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8</a:t>
                      </a: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小时（音量中等，蓝牙</a:t>
                      </a:r>
                      <a:r>
                        <a:rPr lang="en-US" altLang="zh-CN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Classic</a:t>
                      </a: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连接状态）</a:t>
                      </a:r>
                      <a:b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</a:b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开机闲置待机时间不做特别规定（闲置超过</a:t>
                      </a:r>
                      <a:r>
                        <a:rPr lang="en-US" altLang="zh-CN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15</a:t>
                      </a: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分钟关机）</a:t>
                      </a:r>
                      <a:b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</a:b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充满电关机状态可维持</a:t>
                      </a:r>
                      <a:r>
                        <a:rPr lang="en-US" altLang="zh-CN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3~6</a:t>
                      </a: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个月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</a:tr>
              <a:tr h="200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充电电流</a:t>
                      </a:r>
                      <a:r>
                        <a:rPr lang="en-US" altLang="zh-CN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/</a:t>
                      </a: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时间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建议：按（</a:t>
                      </a:r>
                      <a:r>
                        <a:rPr lang="en-US" altLang="zh-CN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2A) </a:t>
                      </a: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充电电流</a:t>
                      </a:r>
                      <a:r>
                        <a:rPr lang="en-US" altLang="zh-CN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/</a:t>
                      </a: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时间预计</a:t>
                      </a:r>
                      <a:r>
                        <a:rPr lang="en-US" altLang="zh-CN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2</a:t>
                      </a: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：</a:t>
                      </a:r>
                      <a:r>
                        <a:rPr lang="en-US" altLang="zh-CN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30-3:00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</a:tr>
              <a:tr h="200939">
                <a:tc rowSpan="2"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麦克风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麦克风类型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4</a:t>
                      </a: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个全向硅麦，</a:t>
                      </a:r>
                      <a:r>
                        <a:rPr lang="en-US" altLang="zh-CN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PDM</a:t>
                      </a: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数字，加两路回采麦克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PingFang SC Thin"/>
                      </a:endParaRPr>
                    </a:p>
                  </a:txBody>
                  <a:tcPr marL="5023" marR="5023" marT="5023" marB="0" anchor="ctr"/>
                </a:tc>
              </a:tr>
              <a:tr h="2009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拾音性能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灵敏度</a:t>
                      </a:r>
                      <a:r>
                        <a:rPr lang="en-US" altLang="zh-CN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/</a:t>
                      </a: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信噪比待定，人耳听清晰有效距离</a:t>
                      </a:r>
                      <a:r>
                        <a:rPr lang="en-US" altLang="zh-CN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6</a:t>
                      </a: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米，</a:t>
                      </a:r>
                      <a:r>
                        <a:rPr lang="en-US" altLang="zh-CN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AI</a:t>
                      </a: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语音识别</a:t>
                      </a:r>
                      <a:r>
                        <a:rPr lang="en-US" altLang="zh-CN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3</a:t>
                      </a: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米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PingFang SC Thin"/>
                      </a:endParaRPr>
                    </a:p>
                  </a:txBody>
                  <a:tcPr marL="5023" marR="5023" marT="5023" marB="0" anchor="ctr"/>
                </a:tc>
              </a:tr>
              <a:tr h="200939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扬声器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内置扬声器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支持</a:t>
                      </a:r>
                      <a:r>
                        <a:rPr lang="zh-CN" altLang="en-US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，</a:t>
                      </a:r>
                      <a:r>
                        <a:rPr lang="en-US" altLang="zh-CN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4</a:t>
                      </a:r>
                      <a:r>
                        <a:rPr lang="en-US" altLang="zh-CN" sz="9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W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PingFang SC Thin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900" b="0" i="0" u="none" strike="noStrike" cap="none" spc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PingFang SC Thin"/>
                      </a:endParaRPr>
                    </a:p>
                  </a:txBody>
                  <a:tcPr marL="5023" marR="5023" marT="5023" marB="0" anchor="ctr"/>
                </a:tc>
              </a:tr>
              <a:tr h="200939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裸机重量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待定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mr-IN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/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　</a:t>
                      </a:r>
                    </a:p>
                  </a:txBody>
                  <a:tcPr marL="5023" marR="5023" marT="5023" marB="0" anchor="ctr"/>
                </a:tc>
              </a:tr>
              <a:tr h="200939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硬件类别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名称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技术参数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备注</a:t>
                      </a:r>
                    </a:p>
                  </a:txBody>
                  <a:tcPr marL="5023" marR="5023" marT="5023" marB="0" anchor="ctr"/>
                </a:tc>
              </a:tr>
              <a:tr h="270263"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主芯片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RK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is-I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RK 2108</a:t>
                      </a: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9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PingFang SC Thin"/>
                        </a:rPr>
                        <a:t>ARM Cortex-M4F  400M and HiFi3 DSP 600M</a:t>
                      </a:r>
                    </a:p>
                  </a:txBody>
                  <a:tcPr marL="5023" marR="5023" marT="5023" marB="0" anchor="ctr"/>
                </a:tc>
              </a:tr>
              <a:tr h="331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通讯处理器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</a:rPr>
                        <a:t>WIFI/</a:t>
                      </a:r>
                      <a:r>
                        <a:rPr lang="zh-CN" altLang="en-US" sz="900" u="none" strike="noStrike">
                          <a:effectLst/>
                        </a:rPr>
                        <a:t>蓝牙</a:t>
                      </a:r>
                      <a:r>
                        <a:rPr lang="en-US" altLang="zh-CN" sz="900" u="none" strike="noStrike">
                          <a:effectLst/>
                        </a:rPr>
                        <a:t>modem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u="none" strike="noStrike">
                          <a:effectLst/>
                        </a:rPr>
                        <a:t>Bluetooth 4.2 BLE+Claasic +WIFI 2.4G(b/g/n）</a:t>
                      </a:r>
                      <a:endParaRPr lang="en-US" sz="900" b="0" i="0" u="none" strike="noStrike">
                        <a:solidFill>
                          <a:srgbClr val="152833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双模蓝牙</a:t>
                      </a:r>
                      <a:r>
                        <a:rPr lang="en-US" altLang="zh-CN" sz="900" u="none" strike="noStrike">
                          <a:effectLst/>
                        </a:rPr>
                        <a:t>+WIFI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</a:tr>
              <a:tr h="2702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协处理器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音频处理器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降噪、回音消除、去混响语音算法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>
                          <a:effectLst/>
                        </a:rPr>
                        <a:t>主要做前端音频降噪和监听，主要是降回声，混响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</a:tr>
              <a:tr h="20093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运行内存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RAM/ROM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RAM 1MB+ ROM 4MB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SPI ROM 外置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</a:tr>
              <a:tr h="20093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</a:rPr>
                        <a:t>存储内存 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EMMC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900" u="none" strike="noStrike">
                          <a:effectLst/>
                        </a:rPr>
                        <a:t>16GB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u="none" strike="noStrike" dirty="0">
                          <a:effectLst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charset="-122"/>
                      </a:endParaRPr>
                    </a:p>
                  </a:txBody>
                  <a:tcPr marL="5023" marR="5023" marT="5023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599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全球第一台3合1即时翻译机"/>
          <p:cNvSpPr txBox="1"/>
          <p:nvPr/>
        </p:nvSpPr>
        <p:spPr>
          <a:xfrm>
            <a:off x="432912" y="251230"/>
            <a:ext cx="938694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小问智能会议宝 </a:t>
            </a:r>
            <a:r>
              <a:rPr lang="en-US" altLang="zh-CN" sz="3200" b="1" dirty="0" smtClean="0">
                <a:solidFill>
                  <a:srgbClr val="45A3EA"/>
                </a:solidFill>
              </a:rPr>
              <a:t>VS</a:t>
            </a:r>
            <a:r>
              <a:rPr lang="zh-CN" altLang="en-US" sz="3200" b="1" dirty="0" smtClean="0">
                <a:solidFill>
                  <a:srgbClr val="45A3EA"/>
                </a:solidFill>
              </a:rPr>
              <a:t> 传统会议设备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97" y="822730"/>
            <a:ext cx="9878679" cy="60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150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全球第一台3合1即时翻译机"/>
          <p:cNvSpPr txBox="1"/>
          <p:nvPr/>
        </p:nvSpPr>
        <p:spPr>
          <a:xfrm>
            <a:off x="432912" y="251230"/>
            <a:ext cx="741237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应用前景</a:t>
            </a:r>
            <a:endParaRPr sz="3200" b="1" dirty="0">
              <a:solidFill>
                <a:srgbClr val="45A3EA"/>
              </a:solidFill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7995706" y="1162612"/>
            <a:ext cx="3605150" cy="5077922"/>
            <a:chOff x="533949" y="1324754"/>
            <a:chExt cx="3605150" cy="5077922"/>
          </a:xfrm>
        </p:grpSpPr>
        <p:pic>
          <p:nvPicPr>
            <p:cNvPr id="13" name="Google Shape;134;p30"/>
            <p:cNvPicPr preferRelativeResize="0"/>
            <p:nvPr/>
          </p:nvPicPr>
          <p:blipFill rotWithShape="1">
            <a:blip r:embed="rId2">
              <a:alphaModFix/>
            </a:blip>
            <a:srcRect b="4897"/>
            <a:stretch/>
          </p:blipFill>
          <p:spPr>
            <a:xfrm>
              <a:off x="533949" y="1324754"/>
              <a:ext cx="3605150" cy="2458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949" y="3871903"/>
              <a:ext cx="1374364" cy="2418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3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00137" y="5790251"/>
              <a:ext cx="1803226" cy="61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3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6564" y="3929414"/>
              <a:ext cx="824247" cy="72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3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49226" y="4961952"/>
              <a:ext cx="632773" cy="61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40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117587" y="3929414"/>
              <a:ext cx="885781" cy="725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41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53224" y="4881722"/>
              <a:ext cx="750151" cy="6722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矩形 19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32"/>
          <p:cNvGrpSpPr/>
          <p:nvPr/>
        </p:nvGrpSpPr>
        <p:grpSpPr>
          <a:xfrm>
            <a:off x="1668887" y="1366268"/>
            <a:ext cx="4406602" cy="400110"/>
            <a:chOff x="1287618" y="1805896"/>
            <a:chExt cx="4406602" cy="400110"/>
          </a:xfrm>
          <a:solidFill>
            <a:srgbClr val="45A3EA"/>
          </a:solidFill>
        </p:grpSpPr>
        <p:sp>
          <p:nvSpPr>
            <p:cNvPr id="23" name="文本框 22"/>
            <p:cNvSpPr txBox="1"/>
            <p:nvPr/>
          </p:nvSpPr>
          <p:spPr>
            <a:xfrm>
              <a:off x="1287618" y="1805896"/>
              <a:ext cx="440660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贴合场景    未来趋势    市场潜力巨大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7"/>
            <p:cNvCxnSpPr/>
            <p:nvPr/>
          </p:nvCxnSpPr>
          <p:spPr>
            <a:xfrm>
              <a:off x="2544376" y="1875171"/>
              <a:ext cx="0" cy="25843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1"/>
            <p:cNvCxnSpPr/>
            <p:nvPr/>
          </p:nvCxnSpPr>
          <p:spPr>
            <a:xfrm>
              <a:off x="3846704" y="1875171"/>
              <a:ext cx="0" cy="25843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rgbClr val="45A3EA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rgbClr val="45A3EA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237381" y="2296642"/>
            <a:ext cx="577967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有研究表明，当前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以上的在线会议是通过手机和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端发起。主要集中在手机电话、社交软件、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、钉钉等在线会议视频工具。在新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冠肺炎的催化下，互联网在线视频会议、在线教育工具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普及率得到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了极大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提升。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相比传统类似于“八爪鱼”的会议设备，不仅费用昂贵，安装费力，操作复杂，携带不便。一个便携性、傻瓜式适配当前主流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的专业化设备将成为未来趋势。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"/>
          <p:cNvSpPr/>
          <p:nvPr/>
        </p:nvSpPr>
        <p:spPr>
          <a:xfrm>
            <a:off x="8004313" y="1167134"/>
            <a:ext cx="3596543" cy="5085253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939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全球第一台3合1即时翻译机"/>
          <p:cNvSpPr txBox="1"/>
          <p:nvPr/>
        </p:nvSpPr>
        <p:spPr>
          <a:xfrm>
            <a:off x="432912" y="251230"/>
            <a:ext cx="938694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小问智能会议宝 </a:t>
            </a:r>
            <a:r>
              <a:rPr lang="en-US" altLang="zh-CN" sz="3200" b="1" dirty="0" smtClean="0">
                <a:solidFill>
                  <a:srgbClr val="45A3EA"/>
                </a:solidFill>
              </a:rPr>
              <a:t>VS</a:t>
            </a:r>
            <a:r>
              <a:rPr lang="zh-CN" altLang="en-US" sz="3200" b="1" dirty="0" smtClean="0">
                <a:solidFill>
                  <a:srgbClr val="45A3EA"/>
                </a:solidFill>
              </a:rPr>
              <a:t> 最新厂家会议设备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021967"/>
            <a:ext cx="10201275" cy="569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36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全球第一台3合1即时翻译机"/>
          <p:cNvSpPr txBox="1"/>
          <p:nvPr/>
        </p:nvSpPr>
        <p:spPr>
          <a:xfrm>
            <a:off x="432912" y="251230"/>
            <a:ext cx="938694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推广渠道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13867" y="1292433"/>
            <a:ext cx="6025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厂家： 联想、戴尔 等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代理商 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电脑城等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604362" y="1325117"/>
            <a:ext cx="1900238" cy="657225"/>
            <a:chOff x="557213" y="2568130"/>
            <a:chExt cx="1900238" cy="657225"/>
          </a:xfrm>
        </p:grpSpPr>
        <p:sp>
          <p:nvSpPr>
            <p:cNvPr id="6" name="矩形 5"/>
            <p:cNvSpPr/>
            <p:nvPr/>
          </p:nvSpPr>
          <p:spPr>
            <a:xfrm>
              <a:off x="557213" y="2568130"/>
              <a:ext cx="1900238" cy="657225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49514" y="2711030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PC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方向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624491" y="2117208"/>
            <a:ext cx="1900238" cy="657225"/>
            <a:chOff x="557213" y="2568130"/>
            <a:chExt cx="1900238" cy="657225"/>
          </a:xfrm>
        </p:grpSpPr>
        <p:sp>
          <p:nvSpPr>
            <p:cNvPr id="10" name="矩形 9"/>
            <p:cNvSpPr/>
            <p:nvPr/>
          </p:nvSpPr>
          <p:spPr>
            <a:xfrm>
              <a:off x="557213" y="2568130"/>
              <a:ext cx="1900238" cy="657225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03266" y="271207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mtClean="0">
                  <a:solidFill>
                    <a:schemeClr val="bg1"/>
                  </a:solidFill>
                </a:rPr>
                <a:t>影音器材方向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13867" y="2047611"/>
            <a:ext cx="60250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传统音箱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品牌商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monster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箱  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自有渠道推介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传统音箱渠道、影音器材贸易厂家。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624491" y="2963858"/>
            <a:ext cx="2206661" cy="657225"/>
            <a:chOff x="250790" y="2568130"/>
            <a:chExt cx="2206661" cy="657225"/>
          </a:xfrm>
        </p:grpSpPr>
        <p:sp>
          <p:nvSpPr>
            <p:cNvPr id="14" name="矩形 13"/>
            <p:cNvSpPr/>
            <p:nvPr/>
          </p:nvSpPr>
          <p:spPr>
            <a:xfrm>
              <a:off x="250790" y="2568130"/>
              <a:ext cx="2206661" cy="657225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10592" y="2712076"/>
              <a:ext cx="18870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会议系统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云平台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990954" y="2930023"/>
            <a:ext cx="7615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云平台：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Amazon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、腾讯云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平台、阿里云平台 等（当做案例接入获取流量）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会议系统：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、腾讯会议开放平台、钉钉、飞书、微软会议、华为会议等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607964" y="3830535"/>
            <a:ext cx="2223188" cy="657225"/>
            <a:chOff x="557213" y="2568130"/>
            <a:chExt cx="1900238" cy="657225"/>
          </a:xfrm>
        </p:grpSpPr>
        <p:sp>
          <p:nvSpPr>
            <p:cNvPr id="18" name="矩形 17"/>
            <p:cNvSpPr/>
            <p:nvPr/>
          </p:nvSpPr>
          <p:spPr>
            <a:xfrm>
              <a:off x="557213" y="2568130"/>
              <a:ext cx="1900238" cy="657225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39209" y="2711879"/>
              <a:ext cx="17362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mtClean="0">
                  <a:solidFill>
                    <a:schemeClr val="bg1"/>
                  </a:solidFill>
                </a:rPr>
                <a:t>海外刚需国家代理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979195" y="3921161"/>
            <a:ext cx="7144294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日本</a:t>
            </a:r>
            <a:r>
              <a:rPr lang="en-US" altLang="zh-CN" sz="1400" dirty="0" err="1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BICamera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代理商、日本代理，疫情较为严重需要在家办公的国家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624491" y="4705467"/>
            <a:ext cx="1900238" cy="657225"/>
            <a:chOff x="557213" y="2568130"/>
            <a:chExt cx="1900238" cy="657225"/>
          </a:xfrm>
        </p:grpSpPr>
        <p:sp>
          <p:nvSpPr>
            <p:cNvPr id="22" name="矩形 21"/>
            <p:cNvSpPr/>
            <p:nvPr/>
          </p:nvSpPr>
          <p:spPr>
            <a:xfrm>
              <a:off x="557213" y="2568130"/>
              <a:ext cx="1900238" cy="657225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37918" y="2736687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众筹托盘商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2990954" y="5510128"/>
            <a:ext cx="6309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办公用品公司：得力、齐心、晨兴</a:t>
            </a:r>
          </a:p>
          <a:p>
            <a:pPr lvl="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做办公系统的公司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 24"/>
          <p:cNvGrpSpPr/>
          <p:nvPr/>
        </p:nvGrpSpPr>
        <p:grpSpPr>
          <a:xfrm>
            <a:off x="624491" y="5591567"/>
            <a:ext cx="1900238" cy="657225"/>
            <a:chOff x="557213" y="2568130"/>
            <a:chExt cx="1900238" cy="657225"/>
          </a:xfrm>
        </p:grpSpPr>
        <p:sp>
          <p:nvSpPr>
            <p:cNvPr id="26" name="矩形 25"/>
            <p:cNvSpPr/>
            <p:nvPr/>
          </p:nvSpPr>
          <p:spPr>
            <a:xfrm>
              <a:off x="557213" y="2568130"/>
              <a:ext cx="1900238" cy="657225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34098" y="271599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mtClean="0">
                  <a:solidFill>
                    <a:schemeClr val="bg1"/>
                  </a:solidFill>
                </a:rPr>
                <a:t>办公领域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1416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114" y="2534624"/>
            <a:ext cx="3873776" cy="14956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69784" y="6079524"/>
            <a:ext cx="430043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商务合作洽谈：</a:t>
            </a:r>
            <a:r>
              <a:rPr kumimoji="0" lang="en-US" altLang="zh-CN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tao.xiong@mobvoi.com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9467133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全球第一台3合1即时翻译机"/>
          <p:cNvSpPr txBox="1"/>
          <p:nvPr/>
        </p:nvSpPr>
        <p:spPr>
          <a:xfrm>
            <a:off x="432912" y="251230"/>
            <a:ext cx="741237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需求分析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 8"/>
          <p:cNvGrpSpPr/>
          <p:nvPr/>
        </p:nvGrpSpPr>
        <p:grpSpPr>
          <a:xfrm>
            <a:off x="7379431" y="154851"/>
            <a:ext cx="4600354" cy="4027542"/>
            <a:chOff x="6183494" y="836005"/>
            <a:chExt cx="4965356" cy="4347096"/>
          </a:xfrm>
        </p:grpSpPr>
        <p:pic>
          <p:nvPicPr>
            <p:cNvPr id="4" name="Google Shape;154;p31"/>
            <p:cNvPicPr preferRelativeResize="0"/>
            <p:nvPr/>
          </p:nvPicPr>
          <p:blipFill rotWithShape="1">
            <a:blip r:embed="rId2">
              <a:alphaModFix/>
            </a:blip>
            <a:srcRect l="9148" t="11528" b="7962"/>
            <a:stretch/>
          </p:blipFill>
          <p:spPr>
            <a:xfrm>
              <a:off x="6183494" y="836005"/>
              <a:ext cx="3016770" cy="1835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57;p31"/>
            <p:cNvPicPr preferRelativeResize="0"/>
            <p:nvPr/>
          </p:nvPicPr>
          <p:blipFill rotWithShape="1">
            <a:blip r:embed="rId3">
              <a:alphaModFix/>
            </a:blip>
            <a:srcRect l="6905" t="4354" r="7623" b="9764"/>
            <a:stretch/>
          </p:blipFill>
          <p:spPr>
            <a:xfrm>
              <a:off x="9262256" y="836005"/>
              <a:ext cx="1886594" cy="1835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7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83494" y="2781255"/>
              <a:ext cx="2340574" cy="2401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72;p32"/>
            <p:cNvPicPr preferRelativeResize="0"/>
            <p:nvPr/>
          </p:nvPicPr>
          <p:blipFill rotWithShape="1">
            <a:blip r:embed="rId5">
              <a:alphaModFix/>
            </a:blip>
            <a:srcRect t="2286"/>
            <a:stretch/>
          </p:blipFill>
          <p:spPr>
            <a:xfrm>
              <a:off x="8647531" y="2781254"/>
              <a:ext cx="2501319" cy="23951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文本框 10"/>
          <p:cNvSpPr txBox="1"/>
          <p:nvPr/>
        </p:nvSpPr>
        <p:spPr>
          <a:xfrm>
            <a:off x="765643" y="1309085"/>
            <a:ext cx="4406602" cy="400110"/>
          </a:xfrm>
          <a:prstGeom prst="rect">
            <a:avLst/>
          </a:prstGeom>
          <a:solidFill>
            <a:srgbClr val="45A3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痛点问题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20"/>
          <p:cNvCxnSpPr/>
          <p:nvPr/>
        </p:nvCxnSpPr>
        <p:spPr>
          <a:xfrm>
            <a:off x="973883" y="5600700"/>
            <a:ext cx="1612058" cy="1889203"/>
          </a:xfrm>
          <a:prstGeom prst="line">
            <a:avLst/>
          </a:prstGeom>
          <a:ln w="2540">
            <a:solidFill>
              <a:srgbClr val="45A3EA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21"/>
          <p:cNvCxnSpPr/>
          <p:nvPr/>
        </p:nvCxnSpPr>
        <p:spPr>
          <a:xfrm>
            <a:off x="-2434804" y="899755"/>
            <a:ext cx="4214716" cy="4939309"/>
          </a:xfrm>
          <a:prstGeom prst="line">
            <a:avLst/>
          </a:prstGeom>
          <a:ln w="2540">
            <a:solidFill>
              <a:srgbClr val="45A3EA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32912" y="2246024"/>
            <a:ext cx="6425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手机和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进行视频语音会议，常常有严重的回响和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混响，互相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听不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清；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多人围着一台电脑或手机开会，拾音距离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不够，导致传来传去；</a:t>
            </a:r>
            <a:endParaRPr lang="zh-CN" altLang="en-US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外放声音小，公开播放听不清；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开长会需要一直保持贴近手机和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的姿势，会议比较累；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lnSpc>
                <a:spcPct val="200000"/>
              </a:lnSpc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会议之后整理会议纪要麻烦，费时费力；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431" y="4176215"/>
            <a:ext cx="3712043" cy="2528769"/>
          </a:xfrm>
          <a:prstGeom prst="rect">
            <a:avLst/>
          </a:prstGeom>
        </p:spPr>
      </p:pic>
      <p:sp>
        <p:nvSpPr>
          <p:cNvPr id="16" name="矩形"/>
          <p:cNvSpPr/>
          <p:nvPr/>
        </p:nvSpPr>
        <p:spPr>
          <a:xfrm>
            <a:off x="7387202" y="154851"/>
            <a:ext cx="4592583" cy="6550133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1214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全球第一台3合1即时翻译机"/>
          <p:cNvSpPr txBox="1"/>
          <p:nvPr/>
        </p:nvSpPr>
        <p:spPr>
          <a:xfrm>
            <a:off x="432912" y="251230"/>
            <a:ext cx="741237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小问智能会议宝简介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7" r="31911"/>
          <a:stretch/>
        </p:blipFill>
        <p:spPr>
          <a:xfrm>
            <a:off x="300390" y="1100487"/>
            <a:ext cx="4881575" cy="5234268"/>
          </a:xfrm>
          <a:prstGeom prst="rect">
            <a:avLst/>
          </a:prstGeom>
        </p:spPr>
      </p:pic>
      <p:sp>
        <p:nvSpPr>
          <p:cNvPr id="17" name="矩形"/>
          <p:cNvSpPr/>
          <p:nvPr/>
        </p:nvSpPr>
        <p:spPr>
          <a:xfrm>
            <a:off x="300390" y="1100425"/>
            <a:ext cx="4881575" cy="5234330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" name="Group 16"/>
          <p:cNvGrpSpPr/>
          <p:nvPr/>
        </p:nvGrpSpPr>
        <p:grpSpPr>
          <a:xfrm>
            <a:off x="5310853" y="1100425"/>
            <a:ext cx="2113286" cy="2562844"/>
            <a:chOff x="6228404" y="896325"/>
            <a:chExt cx="2743200" cy="2743200"/>
          </a:xfrm>
        </p:grpSpPr>
        <p:sp>
          <p:nvSpPr>
            <p:cNvPr id="19" name="Rectangle 17"/>
            <p:cNvSpPr>
              <a:spLocks/>
            </p:cNvSpPr>
            <p:nvPr/>
          </p:nvSpPr>
          <p:spPr bwMode="auto">
            <a:xfrm>
              <a:off x="6228404" y="896325"/>
              <a:ext cx="2743200" cy="2743200"/>
            </a:xfrm>
            <a:prstGeom prst="rect">
              <a:avLst/>
            </a:prstGeom>
            <a:solidFill>
              <a:srgbClr val="00B29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6308020" y="1921042"/>
              <a:ext cx="2569536" cy="11530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跟人走，不跟会议室走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随时随地开启会议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揣进口袋，放进电脑包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</p:txBody>
        </p:sp>
        <p:sp>
          <p:nvSpPr>
            <p:cNvPr id="21" name="TextBox 19"/>
            <p:cNvSpPr txBox="1"/>
            <p:nvPr/>
          </p:nvSpPr>
          <p:spPr>
            <a:xfrm>
              <a:off x="6330133" y="1064482"/>
              <a:ext cx="2306294" cy="6612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小巧便捷</a:t>
              </a:r>
              <a:endParaRPr lang="en-GB" sz="2400" dirty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4" name="Group 16"/>
          <p:cNvGrpSpPr/>
          <p:nvPr/>
        </p:nvGrpSpPr>
        <p:grpSpPr>
          <a:xfrm>
            <a:off x="7532804" y="1100425"/>
            <a:ext cx="2113286" cy="2562844"/>
            <a:chOff x="6228404" y="896325"/>
            <a:chExt cx="2743200" cy="2743200"/>
          </a:xfrm>
        </p:grpSpPr>
        <p:sp>
          <p:nvSpPr>
            <p:cNvPr id="25" name="Rectangle 17"/>
            <p:cNvSpPr>
              <a:spLocks/>
            </p:cNvSpPr>
            <p:nvPr/>
          </p:nvSpPr>
          <p:spPr bwMode="auto">
            <a:xfrm>
              <a:off x="6228404" y="896325"/>
              <a:ext cx="2743200" cy="2743200"/>
            </a:xfrm>
            <a:prstGeom prst="rect">
              <a:avLst/>
            </a:prstGeom>
            <a:solidFill>
              <a:srgbClr val="00206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18"/>
            <p:cNvSpPr txBox="1"/>
            <p:nvPr/>
          </p:nvSpPr>
          <p:spPr>
            <a:xfrm>
              <a:off x="6308020" y="1921042"/>
              <a:ext cx="2488025" cy="11530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兼容所有在线会议工具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兼容手机、平板、</a:t>
              </a:r>
              <a:r>
                <a:rPr lang="en-US" altLang="zh-CN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PC</a:t>
              </a: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等多种工具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USB</a:t>
              </a: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、蓝牙即插即用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</p:txBody>
        </p:sp>
        <p:sp>
          <p:nvSpPr>
            <p:cNvPr id="27" name="TextBox 19"/>
            <p:cNvSpPr txBox="1"/>
            <p:nvPr/>
          </p:nvSpPr>
          <p:spPr>
            <a:xfrm>
              <a:off x="6330133" y="1064483"/>
              <a:ext cx="2306295" cy="5349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傻瓜易用</a:t>
              </a:r>
              <a:endParaRPr lang="en-GB" sz="2400" dirty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28" name="Group 16"/>
          <p:cNvGrpSpPr/>
          <p:nvPr/>
        </p:nvGrpSpPr>
        <p:grpSpPr>
          <a:xfrm>
            <a:off x="9769054" y="1091283"/>
            <a:ext cx="2113286" cy="2571985"/>
            <a:chOff x="6228404" y="896325"/>
            <a:chExt cx="2743200" cy="2743200"/>
          </a:xfrm>
        </p:grpSpPr>
        <p:sp>
          <p:nvSpPr>
            <p:cNvPr id="29" name="Rectangle 17"/>
            <p:cNvSpPr>
              <a:spLocks/>
            </p:cNvSpPr>
            <p:nvPr/>
          </p:nvSpPr>
          <p:spPr bwMode="auto">
            <a:xfrm>
              <a:off x="6228404" y="896325"/>
              <a:ext cx="2743200" cy="2743200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18"/>
            <p:cNvSpPr txBox="1"/>
            <p:nvPr/>
          </p:nvSpPr>
          <p:spPr>
            <a:xfrm>
              <a:off x="6308020" y="1921042"/>
              <a:ext cx="2495715" cy="1148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4</a:t>
              </a: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麦阵列，</a:t>
              </a:r>
              <a:r>
                <a:rPr lang="en-US" altLang="zh-CN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3m</a:t>
              </a: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清晰拾音，无需凑近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360°</a:t>
              </a: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全向拾音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AGC</a:t>
              </a: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自动增益，根据说话人距离调整拾音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</p:txBody>
        </p:sp>
        <p:sp>
          <p:nvSpPr>
            <p:cNvPr id="31" name="TextBox 19"/>
            <p:cNvSpPr txBox="1"/>
            <p:nvPr/>
          </p:nvSpPr>
          <p:spPr>
            <a:xfrm>
              <a:off x="6330133" y="1064483"/>
              <a:ext cx="2306295" cy="5753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对方听得清</a:t>
              </a:r>
              <a:endParaRPr lang="en-GB" sz="2400" dirty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32" name="Group 16"/>
          <p:cNvGrpSpPr/>
          <p:nvPr/>
        </p:nvGrpSpPr>
        <p:grpSpPr>
          <a:xfrm>
            <a:off x="5310853" y="3756471"/>
            <a:ext cx="2113286" cy="2578284"/>
            <a:chOff x="6228404" y="896325"/>
            <a:chExt cx="2743200" cy="2743200"/>
          </a:xfrm>
        </p:grpSpPr>
        <p:sp>
          <p:nvSpPr>
            <p:cNvPr id="33" name="Rectangle 17"/>
            <p:cNvSpPr>
              <a:spLocks/>
            </p:cNvSpPr>
            <p:nvPr/>
          </p:nvSpPr>
          <p:spPr bwMode="auto">
            <a:xfrm>
              <a:off x="6228404" y="896325"/>
              <a:ext cx="2743200" cy="2743200"/>
            </a:xfrm>
            <a:prstGeom prst="rect">
              <a:avLst/>
            </a:prstGeom>
            <a:solidFill>
              <a:srgbClr val="7030A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18"/>
            <p:cNvSpPr txBox="1"/>
            <p:nvPr/>
          </p:nvSpPr>
          <p:spPr>
            <a:xfrm>
              <a:off x="6308019" y="1840572"/>
              <a:ext cx="2569537" cy="13753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高分贝保真喇叭，响彻整个会议室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人声调优，人声音质专业优化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听感调优，播放的声音更有助于听清楚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</p:txBody>
        </p:sp>
        <p:sp>
          <p:nvSpPr>
            <p:cNvPr id="35" name="TextBox 19"/>
            <p:cNvSpPr txBox="1"/>
            <p:nvPr/>
          </p:nvSpPr>
          <p:spPr>
            <a:xfrm>
              <a:off x="6330133" y="1064483"/>
              <a:ext cx="2306295" cy="5349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自己听得见</a:t>
              </a:r>
              <a:endParaRPr lang="en-GB" sz="2400" dirty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36" name="Group 16"/>
          <p:cNvGrpSpPr/>
          <p:nvPr/>
        </p:nvGrpSpPr>
        <p:grpSpPr>
          <a:xfrm>
            <a:off x="7548564" y="3768559"/>
            <a:ext cx="2113286" cy="2566196"/>
            <a:chOff x="6228404" y="896325"/>
            <a:chExt cx="2743200" cy="2743200"/>
          </a:xfrm>
          <a:solidFill>
            <a:schemeClr val="accent2">
              <a:lumMod val="50000"/>
            </a:schemeClr>
          </a:solidFill>
        </p:grpSpPr>
        <p:sp>
          <p:nvSpPr>
            <p:cNvPr id="37" name="Rectangle 17"/>
            <p:cNvSpPr>
              <a:spLocks/>
            </p:cNvSpPr>
            <p:nvPr/>
          </p:nvSpPr>
          <p:spPr bwMode="auto">
            <a:xfrm>
              <a:off x="6228404" y="896325"/>
              <a:ext cx="2743200" cy="27432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18"/>
            <p:cNvSpPr txBox="1"/>
            <p:nvPr/>
          </p:nvSpPr>
          <p:spPr>
            <a:xfrm>
              <a:off x="6308020" y="1860690"/>
              <a:ext cx="2616910" cy="138182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录音转文字，</a:t>
              </a:r>
              <a:r>
                <a:rPr lang="en-US" altLang="zh-CN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1</a:t>
              </a: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小时会议</a:t>
              </a:r>
              <a:r>
                <a:rPr lang="en-US" altLang="zh-CN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5</a:t>
              </a: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分钟转写，省时省力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会议纪要随时分享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AI</a:t>
              </a: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说话人分离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AI</a:t>
              </a: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智能摘要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</p:txBody>
        </p:sp>
        <p:sp>
          <p:nvSpPr>
            <p:cNvPr id="39" name="TextBox 19"/>
            <p:cNvSpPr txBox="1"/>
            <p:nvPr/>
          </p:nvSpPr>
          <p:spPr>
            <a:xfrm>
              <a:off x="6330133" y="1064483"/>
              <a:ext cx="2306295" cy="53493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AI</a:t>
              </a:r>
              <a:r>
                <a:rPr lang="zh-CN" altLang="en-US" sz="2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录音转写</a:t>
              </a:r>
              <a:endParaRPr lang="en-GB" sz="2400" dirty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  <p:grpSp>
        <p:nvGrpSpPr>
          <p:cNvPr id="40" name="Group 16"/>
          <p:cNvGrpSpPr/>
          <p:nvPr/>
        </p:nvGrpSpPr>
        <p:grpSpPr>
          <a:xfrm>
            <a:off x="9758018" y="3768559"/>
            <a:ext cx="2113286" cy="2566195"/>
            <a:chOff x="6228404" y="896325"/>
            <a:chExt cx="2743200" cy="3331110"/>
          </a:xfrm>
          <a:solidFill>
            <a:schemeClr val="accent6">
              <a:lumMod val="50000"/>
            </a:schemeClr>
          </a:solidFill>
        </p:grpSpPr>
        <p:sp>
          <p:nvSpPr>
            <p:cNvPr id="41" name="Rectangle 17"/>
            <p:cNvSpPr>
              <a:spLocks/>
            </p:cNvSpPr>
            <p:nvPr/>
          </p:nvSpPr>
          <p:spPr bwMode="auto">
            <a:xfrm>
              <a:off x="6228404" y="896325"/>
              <a:ext cx="2743200" cy="333111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6308019" y="2041750"/>
              <a:ext cx="2492079" cy="195763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专属私人云盘 保存过往录音文件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随时追溯会议纪要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智能查找以往关键内容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lang="zh-CN" altLang="en-US" sz="1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cs typeface="Segoe Pro"/>
                </a:rPr>
                <a:t>智能分段、分词，关键内容一目了然</a:t>
              </a:r>
              <a:endParaRPr lang="en-US" altLang="zh-CN" sz="1400" dirty="0" smtClean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cs typeface="Segoe Pro"/>
              </a:endParaRPr>
            </a:p>
          </p:txBody>
        </p:sp>
        <p:sp>
          <p:nvSpPr>
            <p:cNvPr id="43" name="TextBox 19"/>
            <p:cNvSpPr txBox="1"/>
            <p:nvPr/>
          </p:nvSpPr>
          <p:spPr>
            <a:xfrm>
              <a:off x="6330133" y="1064483"/>
              <a:ext cx="2306295" cy="53493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gradFill>
                    <a:gsLst>
                      <a:gs pos="20354">
                        <a:schemeClr val="bg1"/>
                      </a:gs>
                      <a:gs pos="49000">
                        <a:schemeClr val="bg1"/>
                      </a:gs>
                    </a:gsLst>
                    <a:lin ang="5400000" scaled="0"/>
                  </a:gradFill>
                  <a:latin typeface="+mj-lt"/>
                </a:rPr>
                <a:t>云端同步</a:t>
              </a:r>
              <a:endParaRPr lang="en-GB" sz="2400" dirty="0">
                <a:gradFill>
                  <a:gsLst>
                    <a:gs pos="20354">
                      <a:schemeClr val="bg1"/>
                    </a:gs>
                    <a:gs pos="49000">
                      <a:schemeClr val="bg1"/>
                    </a:gs>
                  </a:gsLst>
                  <a:lin ang="5400000" scaled="0"/>
                </a:gra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0559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全球第一台3合1即时翻译机"/>
          <p:cNvSpPr txBox="1"/>
          <p:nvPr/>
        </p:nvSpPr>
        <p:spPr>
          <a:xfrm>
            <a:off x="432912" y="251230"/>
            <a:ext cx="741237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en-US" altLang="zh-CN" sz="3200" b="1" dirty="0" smtClean="0">
                <a:solidFill>
                  <a:srgbClr val="45A3EA"/>
                </a:solidFill>
              </a:rPr>
              <a:t>4</a:t>
            </a:r>
            <a:r>
              <a:rPr lang="zh-CN" altLang="en-US" sz="3200" b="1" dirty="0" smtClean="0">
                <a:solidFill>
                  <a:srgbClr val="45A3EA"/>
                </a:solidFill>
              </a:rPr>
              <a:t>麦阵列 高清降噪拾音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95930" y="1086968"/>
            <a:ext cx="4717774" cy="400110"/>
          </a:xfrm>
          <a:prstGeom prst="rect">
            <a:avLst/>
          </a:prstGeom>
          <a:solidFill>
            <a:srgbClr val="45A3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听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听全、听远、听真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95930" y="2115215"/>
            <a:ext cx="45985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专业级声腔设计，使得小问会议宝能够非常好地去除回声。专业级调音，重现原音，确保人声更加纯净。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搭载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问问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麦阵列，采用问问世界领先的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AEC(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回声消除算法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AGC(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自动增益算法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、降噪算法，能够有效降低周围噪声，还原人声，提高录音质量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。增加拾音距离，适应嘈杂环境。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r="9824"/>
          <a:stretch/>
        </p:blipFill>
        <p:spPr>
          <a:xfrm>
            <a:off x="432912" y="1086968"/>
            <a:ext cx="6520070" cy="5288357"/>
          </a:xfrm>
          <a:prstGeom prst="rect">
            <a:avLst/>
          </a:prstGeom>
        </p:spPr>
      </p:pic>
      <p:sp>
        <p:nvSpPr>
          <p:cNvPr id="9" name="矩形"/>
          <p:cNvSpPr/>
          <p:nvPr/>
        </p:nvSpPr>
        <p:spPr>
          <a:xfrm>
            <a:off x="432912" y="1086968"/>
            <a:ext cx="6520070" cy="5288357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1416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远场拾音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599" y="442912"/>
            <a:ext cx="9572625" cy="550425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73560" y="6061471"/>
            <a:ext cx="2968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4mic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阵列远场拾音演示视频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553236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6" b="28163"/>
          <a:stretch/>
        </p:blipFill>
        <p:spPr>
          <a:xfrm>
            <a:off x="426846" y="1996752"/>
            <a:ext cx="6769083" cy="3551259"/>
          </a:xfrm>
          <a:prstGeom prst="rect">
            <a:avLst/>
          </a:prstGeom>
        </p:spPr>
      </p:pic>
      <p:sp>
        <p:nvSpPr>
          <p:cNvPr id="3" name="全球第一台3合1即时翻译机"/>
          <p:cNvSpPr txBox="1"/>
          <p:nvPr/>
        </p:nvSpPr>
        <p:spPr>
          <a:xfrm>
            <a:off x="432912" y="251230"/>
            <a:ext cx="741237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高功率高保真扬声器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"/>
          <p:cNvSpPr/>
          <p:nvPr/>
        </p:nvSpPr>
        <p:spPr>
          <a:xfrm>
            <a:off x="432913" y="1099256"/>
            <a:ext cx="6546385" cy="5189577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文本框 5"/>
          <p:cNvSpPr txBox="1"/>
          <p:nvPr/>
        </p:nvSpPr>
        <p:spPr>
          <a:xfrm>
            <a:off x="7256345" y="1099256"/>
            <a:ext cx="4538090" cy="400110"/>
          </a:xfrm>
          <a:prstGeom prst="rect">
            <a:avLst/>
          </a:prstGeom>
          <a:solidFill>
            <a:srgbClr val="45A3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人声播放调优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响彻会议室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95930" y="1996752"/>
            <a:ext cx="45985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小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问会议宝播放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喇叭专门针对人声做了调优和优化，使得人声播放更加悦耳优美。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3W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高功率扬声器，能够响彻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10~20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平米的会议室，让整个会议室都能听到会议内容。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5548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全球第一台3合1即时翻译机"/>
          <p:cNvSpPr txBox="1"/>
          <p:nvPr/>
        </p:nvSpPr>
        <p:spPr>
          <a:xfrm>
            <a:off x="432912" y="251230"/>
            <a:ext cx="112971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智能调音：音乐模式突出旋律，通话模式突出人声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5703"/>
          <a:stretch/>
        </p:blipFill>
        <p:spPr>
          <a:xfrm>
            <a:off x="171450" y="1356301"/>
            <a:ext cx="3857626" cy="2572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076" y="1356301"/>
            <a:ext cx="4100512" cy="25852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451" y="4213799"/>
            <a:ext cx="7958138" cy="131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小问智能会议宝会自动调节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，当盒子通话时，此时调节到通话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，将低频声音压制，让人声更突出；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当盒子播放音乐时，此时调节音乐</a:t>
            </a:r>
            <a:r>
              <a:rPr lang="en-US" altLang="zh-CN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，突出低频和高频，让音乐旋律更突出；</a:t>
            </a:r>
            <a:endParaRPr lang="en-US" altLang="zh-CN" sz="14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会议盒子音乐EQ演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58314" y="1711308"/>
            <a:ext cx="2371724" cy="418539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293200" y="6137383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演示视频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14519037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全球第一台3合1即时翻译机"/>
          <p:cNvSpPr txBox="1"/>
          <p:nvPr/>
        </p:nvSpPr>
        <p:spPr>
          <a:xfrm>
            <a:off x="432912" y="251230"/>
            <a:ext cx="823960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Neo Sans Std"/>
                <a:ea typeface="Neo Sans Std"/>
                <a:cs typeface="Neo Sans Std"/>
                <a:sym typeface="Neo Sans Std"/>
              </a:defRPr>
            </a:pPr>
            <a:r>
              <a:rPr lang="zh-CN" altLang="en-US" sz="3200" b="1" dirty="0" smtClean="0">
                <a:solidFill>
                  <a:srgbClr val="45A3EA"/>
                </a:solidFill>
              </a:rPr>
              <a:t>会议通话录音</a:t>
            </a:r>
            <a:r>
              <a:rPr lang="en-US" altLang="zh-CN" sz="3200" b="1" dirty="0" smtClean="0">
                <a:solidFill>
                  <a:srgbClr val="45A3EA"/>
                </a:solidFill>
              </a:rPr>
              <a:t>-</a:t>
            </a:r>
            <a:r>
              <a:rPr lang="zh-CN" altLang="en-US" sz="3200" b="1" dirty="0" smtClean="0">
                <a:solidFill>
                  <a:srgbClr val="45A3EA"/>
                </a:solidFill>
              </a:rPr>
              <a:t>续航王者 </a:t>
            </a:r>
            <a:r>
              <a:rPr lang="en-US" altLang="zh-CN" sz="3200" b="1" dirty="0" smtClean="0">
                <a:solidFill>
                  <a:srgbClr val="45A3EA"/>
                </a:solidFill>
              </a:rPr>
              <a:t>/</a:t>
            </a:r>
            <a:r>
              <a:rPr lang="zh-CN" altLang="en-US" sz="3200" b="1" dirty="0" smtClean="0">
                <a:solidFill>
                  <a:srgbClr val="45A3EA"/>
                </a:solidFill>
              </a:rPr>
              <a:t> 还带充电宝功能</a:t>
            </a:r>
            <a:endParaRPr sz="3200" b="1" dirty="0">
              <a:solidFill>
                <a:srgbClr val="45A3EA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51230"/>
            <a:ext cx="171450" cy="571500"/>
          </a:xfrm>
          <a:prstGeom prst="rect">
            <a:avLst/>
          </a:prstGeom>
          <a:solidFill>
            <a:srgbClr val="45A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95527" y="1268964"/>
            <a:ext cx="5310335" cy="400110"/>
          </a:xfrm>
          <a:prstGeom prst="rect">
            <a:avLst/>
          </a:prstGeom>
          <a:solidFill>
            <a:srgbClr val="45A3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5000mAh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充电宝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超低功耗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|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超长续航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95527" y="1881074"/>
            <a:ext cx="5492890" cy="139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小</a:t>
            </a:r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问会议宝通话</a:t>
            </a: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以及会议中录音功耗极低，</a:t>
            </a:r>
            <a:r>
              <a:rPr lang="en-US" altLang="zh-CN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5000mAh</a:t>
            </a: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充电宝可以支持</a:t>
            </a:r>
            <a:r>
              <a:rPr lang="en-US" altLang="zh-CN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小时持续通话会议，堪称会议届的续航王者。</a:t>
            </a:r>
            <a:endParaRPr lang="en-US" altLang="zh-CN" sz="1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1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另外小问会议宝具有</a:t>
            </a:r>
            <a:r>
              <a:rPr lang="zh-CN" altLang="en-US" sz="11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手机充电宝功能，可以支持您的手机边充电、边会议，再也不怕手机开会开到没电。</a:t>
            </a:r>
            <a:endParaRPr lang="en-US" altLang="zh-CN" sz="11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2" y="1268964"/>
            <a:ext cx="5579180" cy="5272904"/>
          </a:xfrm>
          <a:prstGeom prst="rect">
            <a:avLst/>
          </a:prstGeom>
        </p:spPr>
      </p:pic>
      <p:sp>
        <p:nvSpPr>
          <p:cNvPr id="10" name="矩形"/>
          <p:cNvSpPr/>
          <p:nvPr/>
        </p:nvSpPr>
        <p:spPr>
          <a:xfrm>
            <a:off x="432913" y="1268964"/>
            <a:ext cx="5575389" cy="5272904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充电宝功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29462" y="3276584"/>
            <a:ext cx="1676400" cy="29583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293200" y="6280258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演示视频</a:t>
            </a:r>
            <a:endParaRPr lang="zh-CN" altLang="en-US" sz="1100"/>
          </a:p>
        </p:txBody>
      </p:sp>
    </p:spTree>
    <p:extLst>
      <p:ext uri="{BB962C8B-B14F-4D97-AF65-F5344CB8AC3E}">
        <p14:creationId xmlns:p14="http://schemas.microsoft.com/office/powerpoint/2010/main" val="631876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1644</Words>
  <Application>Microsoft Macintosh PowerPoint</Application>
  <PresentationFormat>宽屏</PresentationFormat>
  <Paragraphs>171</Paragraphs>
  <Slides>22</Slides>
  <Notes>0</Notes>
  <HiddenSlides>1</HiddenSlides>
  <MMClips>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Bebas Neue</vt:lpstr>
      <vt:lpstr>Helvetica</vt:lpstr>
      <vt:lpstr>Neo Sans Std</vt:lpstr>
      <vt:lpstr>Neo Sans Std Medium</vt:lpstr>
      <vt:lpstr>PingFang SC Thin</vt:lpstr>
      <vt:lpstr>Segoe Pro</vt:lpstr>
      <vt:lpstr>Segoe UI</vt:lpstr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熊 涛</cp:lastModifiedBy>
  <cp:revision>284</cp:revision>
  <cp:lastPrinted>2020-05-10T08:59:57Z</cp:lastPrinted>
  <dcterms:modified xsi:type="dcterms:W3CDTF">2021-01-21T03:07:28Z</dcterms:modified>
</cp:coreProperties>
</file>